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426" autoAdjust="0"/>
  </p:normalViewPr>
  <p:slideViewPr>
    <p:cSldViewPr snapToGrid="0">
      <p:cViewPr>
        <p:scale>
          <a:sx n="75" d="100"/>
          <a:sy n="75" d="100"/>
        </p:scale>
        <p:origin x="3504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2ABA-6567-4445-A922-AECCE2E76E17}" type="datetimeFigureOut">
              <a:rPr lang="bg-BG" smtClean="0"/>
              <a:t>5.7.2024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203BF-A643-4F9C-B6AF-D10064F0032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80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E2B15-3100-4DAD-AEAB-47449CE75188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16DC-5E62-48D7-93B1-C188F68523C3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C918-4334-429E-92A2-8B3E779ED143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792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F2D3-A7ED-490F-8488-1FF6DB881B28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7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6796-D2FC-406C-8880-49AECC60DB38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042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A290-EB2E-473A-9721-EAF2A0C3C469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EE01-E7D8-4DDD-9D1A-47FB8E11F395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3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628A-0E70-403A-AF4E-0F455AEC4069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9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7CA4-44B4-4649-8792-D988754CBC4B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63CE3-0AA2-49CF-9237-914297D2AD92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E86B-85E2-4DB0-B824-2ED4F72DC37B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8A2A-19F4-48F1-A284-B42D82B4E67F}" type="datetime1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C4F7-6512-4DAD-95B6-339CF0AD4004}" type="datetime1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7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3EEE-9016-403E-9E97-4BFA313C9182}" type="datetime1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7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D94E-DBB4-45D8-BC9A-04F86846CB76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8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CAABC-B56D-4B4E-B0A0-49997CE510CE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0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D2B94-D4A5-4FB1-B470-FE05AC9D3208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0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812B-818A-B887-7DE3-FE2D4D682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89" y="1919838"/>
            <a:ext cx="9164801" cy="2026533"/>
          </a:xfrm>
        </p:spPr>
        <p:txBody>
          <a:bodyPr>
            <a:normAutofit fontScale="90000"/>
          </a:bodyPr>
          <a:lstStyle/>
          <a:p>
            <a:pPr algn="l"/>
            <a:r>
              <a:rPr lang="bg-BG" sz="4400" dirty="0"/>
              <a:t>Проектиране и разработка на мобилно приложение за поръчка на храна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2583F-FE2F-F41E-5DD2-1F2803D4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589" y="4163099"/>
            <a:ext cx="6713622" cy="2009101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Стефан Генчев Генев</a:t>
            </a:r>
          </a:p>
          <a:p>
            <a:pPr algn="l"/>
            <a:r>
              <a:rPr lang="bg-BG" dirty="0"/>
              <a:t>ФН</a:t>
            </a:r>
            <a:r>
              <a:rPr lang="en-US" dirty="0"/>
              <a:t>: 19623318</a:t>
            </a:r>
          </a:p>
          <a:p>
            <a:pPr algn="l"/>
            <a:r>
              <a:rPr lang="bg-BG" dirty="0"/>
              <a:t>Ръководител</a:t>
            </a:r>
            <a:r>
              <a:rPr lang="en-US" dirty="0"/>
              <a:t>: </a:t>
            </a:r>
            <a:r>
              <a:rPr lang="bg-BG" dirty="0"/>
              <a:t>гл</a:t>
            </a:r>
            <a:r>
              <a:rPr lang="en-US" dirty="0"/>
              <a:t>.</a:t>
            </a:r>
            <a:r>
              <a:rPr lang="bg-BG" dirty="0"/>
              <a:t> ас</a:t>
            </a:r>
            <a:r>
              <a:rPr lang="en-US" dirty="0"/>
              <a:t>.</a:t>
            </a:r>
            <a:r>
              <a:rPr lang="bg-BG" dirty="0"/>
              <a:t> д-р</a:t>
            </a:r>
            <a:r>
              <a:rPr lang="en-US" dirty="0"/>
              <a:t>.</a:t>
            </a:r>
            <a:r>
              <a:rPr lang="bg-BG" dirty="0"/>
              <a:t> инж</a:t>
            </a:r>
            <a:r>
              <a:rPr lang="en-US" dirty="0"/>
              <a:t>. </a:t>
            </a:r>
            <a:r>
              <a:rPr lang="bg-BG" dirty="0"/>
              <a:t>Димитричка Николаева</a:t>
            </a:r>
          </a:p>
          <a:p>
            <a:pPr algn="l"/>
            <a:r>
              <a:rPr lang="bg-BG" dirty="0"/>
              <a:t>Рецензент</a:t>
            </a:r>
            <a:r>
              <a:rPr lang="en-US" dirty="0"/>
              <a:t>:</a:t>
            </a:r>
            <a:r>
              <a:rPr lang="bg-BG" dirty="0"/>
              <a:t> ас</a:t>
            </a:r>
            <a:r>
              <a:rPr lang="en-US" dirty="0"/>
              <a:t>.</a:t>
            </a:r>
            <a:r>
              <a:rPr lang="bg-BG" dirty="0"/>
              <a:t> инж</a:t>
            </a:r>
            <a:r>
              <a:rPr lang="en-US" dirty="0"/>
              <a:t>.</a:t>
            </a:r>
            <a:r>
              <a:rPr lang="bg-BG" dirty="0"/>
              <a:t> Христо Марков Христов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7883B-A3E6-A392-0FF5-72599EFE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08" y="349429"/>
            <a:ext cx="1533888" cy="15704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9B80F-3DF9-E746-E5F2-5CD55EA4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89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039DE6-9BD5-4C40-B367-E66D862E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7" y="5223933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Реализация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база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данни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61AE1E-C0E9-7C35-6052-42CBEDE9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33" y="115255"/>
            <a:ext cx="7954443" cy="55508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2F8EF-1E80-D0FD-4838-5DEA9D28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29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812B-818A-B887-7DE3-FE2D4D682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89" y="1919838"/>
            <a:ext cx="9164801" cy="2026533"/>
          </a:xfrm>
        </p:spPr>
        <p:txBody>
          <a:bodyPr>
            <a:normAutofit fontScale="90000"/>
          </a:bodyPr>
          <a:lstStyle/>
          <a:p>
            <a:pPr algn="l"/>
            <a:r>
              <a:rPr lang="bg-BG" sz="4400" dirty="0"/>
              <a:t>Проектиране и разработка на мобилно приложение за поръчка на храна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2583F-FE2F-F41E-5DD2-1F2803D4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589" y="4163099"/>
            <a:ext cx="6713622" cy="2009101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Стефан Генчев Генев</a:t>
            </a:r>
          </a:p>
          <a:p>
            <a:pPr algn="l"/>
            <a:r>
              <a:rPr lang="bg-BG" dirty="0"/>
              <a:t>ФН</a:t>
            </a:r>
            <a:r>
              <a:rPr lang="en-US" dirty="0"/>
              <a:t>: 19623318</a:t>
            </a:r>
          </a:p>
          <a:p>
            <a:pPr algn="l"/>
            <a:r>
              <a:rPr lang="bg-BG" dirty="0"/>
              <a:t>Ръководител</a:t>
            </a:r>
            <a:r>
              <a:rPr lang="en-US" dirty="0"/>
              <a:t>: </a:t>
            </a:r>
            <a:r>
              <a:rPr lang="bg-BG" dirty="0"/>
              <a:t>гл</a:t>
            </a:r>
            <a:r>
              <a:rPr lang="en-US" dirty="0"/>
              <a:t>.</a:t>
            </a:r>
            <a:r>
              <a:rPr lang="bg-BG" dirty="0"/>
              <a:t> ас</a:t>
            </a:r>
            <a:r>
              <a:rPr lang="en-US" dirty="0"/>
              <a:t>.</a:t>
            </a:r>
            <a:r>
              <a:rPr lang="bg-BG" dirty="0"/>
              <a:t> д-р</a:t>
            </a:r>
            <a:r>
              <a:rPr lang="en-US" dirty="0"/>
              <a:t>.</a:t>
            </a:r>
            <a:r>
              <a:rPr lang="bg-BG" dirty="0"/>
              <a:t> инж</a:t>
            </a:r>
            <a:r>
              <a:rPr lang="en-US" dirty="0"/>
              <a:t>. </a:t>
            </a:r>
            <a:r>
              <a:rPr lang="bg-BG" dirty="0"/>
              <a:t>Димитричка Николаева</a:t>
            </a:r>
          </a:p>
          <a:p>
            <a:pPr algn="l"/>
            <a:r>
              <a:rPr lang="bg-BG" dirty="0"/>
              <a:t>Рецензент</a:t>
            </a:r>
            <a:r>
              <a:rPr lang="en-US" dirty="0"/>
              <a:t>:</a:t>
            </a:r>
            <a:r>
              <a:rPr lang="bg-BG" dirty="0"/>
              <a:t> ас</a:t>
            </a:r>
            <a:r>
              <a:rPr lang="en-US" dirty="0"/>
              <a:t>.</a:t>
            </a:r>
            <a:r>
              <a:rPr lang="bg-BG" dirty="0"/>
              <a:t> инж</a:t>
            </a:r>
            <a:r>
              <a:rPr lang="en-US" dirty="0"/>
              <a:t>.</a:t>
            </a:r>
            <a:r>
              <a:rPr lang="bg-BG" dirty="0"/>
              <a:t> Христо Марков Христов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7883B-A3E6-A392-0FF5-72599EFE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08" y="349429"/>
            <a:ext cx="1533888" cy="15704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9B8C6-3702-FC91-B25E-253A3DFA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658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45A6-847F-B863-B0AF-C585C3AC0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060700"/>
            <a:ext cx="8596668" cy="1320800"/>
          </a:xfrm>
        </p:spPr>
        <p:txBody>
          <a:bodyPr/>
          <a:lstStyle/>
          <a:p>
            <a:r>
              <a:rPr lang="bg-BG" dirty="0"/>
              <a:t>БЛАГОДАРЯ ЗА ВНИМАНИЕТО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B45A3-6B5B-342E-853F-C6913A33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8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47B-165B-B481-405D-11EF2A2B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 на рецензента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C5CE-5904-0918-C1B5-B961AD6D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6ED69-A994-158A-580C-C0291BA2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930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47B-165B-B481-405D-11EF2A2B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 на рецензента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C5CE-5904-0918-C1B5-B961AD6D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88BD5-1A1B-1A94-4C2C-A6C5EB1D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14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835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F2FD-52CB-9C21-19E2-66393C52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Мотивация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88DF8-8BD4-C65B-DCD2-14B4F7FC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Работа като разработчик на приложения за </a:t>
            </a:r>
            <a:r>
              <a:rPr lang="en-US" dirty="0"/>
              <a:t>iOS</a:t>
            </a:r>
          </a:p>
          <a:p>
            <a:r>
              <a:rPr lang="bg-BG" dirty="0"/>
              <a:t>Интерес към нови и непознати технологии</a:t>
            </a:r>
          </a:p>
          <a:p>
            <a:r>
              <a:rPr lang="bg-BG" dirty="0"/>
              <a:t>Липса на подобно приложение на пазара с ангажиращ интерфейс с фокус върху визуалното съдържание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7D1B1-B7ED-64EC-9073-28FD8952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617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F9C7D-B94C-3F97-B80D-5B25A376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870" y="2337110"/>
            <a:ext cx="3266900" cy="10876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Анализ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на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проблема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a delivery service&#10;&#10;Description automatically generated">
            <a:extLst>
              <a:ext uri="{FF2B5EF4-FFF2-40B4-BE49-F238E27FC236}">
                <a16:creationId xmlns:a16="http://schemas.microsoft.com/office/drawing/2014/main" id="{1A87880C-356B-1AB5-1589-573CB66F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5857875" cy="69281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6360-226C-130F-C502-A231C25A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594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E824-403C-DDFF-190F-54C49B27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 на разработка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D2B7-971C-7945-BDC5-A802DEB04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ангажиращ и интуитивен потребителски интерфейс</a:t>
            </a:r>
          </a:p>
          <a:p>
            <a:r>
              <a:rPr lang="bg-BG" dirty="0"/>
              <a:t>Дефиниране на надеждна и мащабируема база данни</a:t>
            </a:r>
          </a:p>
          <a:p>
            <a:r>
              <a:rPr lang="ru-RU" dirty="0"/>
              <a:t>Имплементиране на backend приложение</a:t>
            </a:r>
          </a:p>
          <a:p>
            <a:r>
              <a:rPr lang="ru-RU" dirty="0"/>
              <a:t>Интеграция с програмни интерфейси за разширяване на възможните функционалности.</a:t>
            </a:r>
          </a:p>
          <a:p>
            <a:r>
              <a:rPr lang="ru-RU" dirty="0"/>
              <a:t>Тестване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A17BC-6F9F-CC70-D6C2-CB625186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32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3BED-947C-4E89-E964-715B901D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средства за реализация</a:t>
            </a:r>
          </a:p>
        </p:txBody>
      </p:sp>
      <p:pic>
        <p:nvPicPr>
          <p:cNvPr id="4" name="Picture 3" descr="A logo for a microsoft server&#10;&#10;Description automatically generated">
            <a:extLst>
              <a:ext uri="{FF2B5EF4-FFF2-40B4-BE49-F238E27FC236}">
                <a16:creationId xmlns:a16="http://schemas.microsoft.com/office/drawing/2014/main" id="{F3D194D1-9838-AB3E-DACC-58F99EA9A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24660"/>
            <a:ext cx="2199640" cy="1808480"/>
          </a:xfrm>
          <a:prstGeom prst="rect">
            <a:avLst/>
          </a:prstGeom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BCF49DAE-0AC1-FFC0-4963-4FC5D5862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98" y="1770380"/>
            <a:ext cx="2790190" cy="1620520"/>
          </a:xfrm>
          <a:prstGeom prst="rect">
            <a:avLst/>
          </a:prstGeom>
        </p:spPr>
      </p:pic>
      <p:pic>
        <p:nvPicPr>
          <p:cNvPr id="6" name="Picture 5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FEBDB306-2069-CC41-D9FB-90B69D52A0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36" y="2153602"/>
            <a:ext cx="3503930" cy="950595"/>
          </a:xfrm>
          <a:prstGeom prst="rect">
            <a:avLst/>
          </a:prstGeom>
        </p:spPr>
      </p:pic>
      <p:pic>
        <p:nvPicPr>
          <p:cNvPr id="7" name="Picture 6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B9B14205-5B52-1A42-E67D-B138F5809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988752"/>
            <a:ext cx="3042285" cy="112585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5E3BD9F7-8734-6DE6-6C6A-6B6EAC7063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6" y="3860479"/>
            <a:ext cx="2211705" cy="1382395"/>
          </a:xfrm>
          <a:prstGeom prst="rect">
            <a:avLst/>
          </a:prstGeom>
        </p:spPr>
      </p:pic>
      <p:pic>
        <p:nvPicPr>
          <p:cNvPr id="9" name="Picture 8" descr="A white triangle in a circle&#10;&#10;Description automatically generated">
            <a:extLst>
              <a:ext uri="{FF2B5EF4-FFF2-40B4-BE49-F238E27FC236}">
                <a16:creationId xmlns:a16="http://schemas.microsoft.com/office/drawing/2014/main" id="{50BCBD2A-CB7C-5232-03E0-FA94930833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98" y="3642675"/>
            <a:ext cx="1818005" cy="181800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AF68F-25F2-C3BC-AC15-0E412DD4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816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60F5C-2C78-4FAB-49D6-E5A413BE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1" y="511799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Архитектура</a:t>
            </a:r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- MVC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075E5772-1A38-5E68-49CE-88544CA92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5900"/>
            <a:ext cx="7767094" cy="5041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5DF1B-30F5-402A-B1E8-BA349EF5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2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C5CD2-E138-88F3-2750-1C430C17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93" y="5180909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Архитектура - MVVM</a:t>
            </a:r>
            <a:endParaRPr lang="en-US" sz="4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C6DEAF-AE8B-FD5D-2034-6786A38C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57" y="206182"/>
            <a:ext cx="3395384" cy="5216718"/>
          </a:xfrm>
          <a:prstGeom prst="rect">
            <a:avLst/>
          </a:prstGeom>
        </p:spPr>
      </p:pic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022F5DD1-CD20-E3E7-8A89-DBB8A262D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98" y="358479"/>
            <a:ext cx="7143605" cy="49112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0020-F853-F890-5E98-CEDD9306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62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bg-B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BE8243-0320-9644-11BE-1C2EEBB7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592" y="4571095"/>
            <a:ext cx="4763558" cy="1095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Реализация</a:t>
            </a:r>
            <a:r>
              <a:rPr lang="en-US" sz="3400" dirty="0"/>
              <a:t> – </a:t>
            </a:r>
            <a:r>
              <a:rPr lang="en-US" sz="3400" dirty="0" err="1"/>
              <a:t>потребителски</a:t>
            </a:r>
            <a:r>
              <a:rPr lang="en-US" sz="3400" dirty="0"/>
              <a:t> </a:t>
            </a:r>
            <a:r>
              <a:rPr lang="en-US" sz="3400" dirty="0" err="1"/>
              <a:t>интерфейс</a:t>
            </a:r>
            <a:endParaRPr lang="en-US" sz="3400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B67D2E1-D44E-0BF2-6AA3-C6A3C032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9" y="39056"/>
            <a:ext cx="1639060" cy="3642357"/>
          </a:xfrm>
          <a:prstGeom prst="rect">
            <a:avLst/>
          </a:prstGeom>
        </p:spPr>
      </p:pic>
      <p:pic>
        <p:nvPicPr>
          <p:cNvPr id="5" name="Picture 4" descr="A screenshot of a food menu&#10;&#10;Description automatically generated">
            <a:extLst>
              <a:ext uri="{FF2B5EF4-FFF2-40B4-BE49-F238E27FC236}">
                <a16:creationId xmlns:a16="http://schemas.microsoft.com/office/drawing/2014/main" id="{1CF5E70A-028A-52FD-9854-919C0948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8" y="39055"/>
            <a:ext cx="1639060" cy="3642357"/>
          </a:xfrm>
          <a:prstGeom prst="rect">
            <a:avLst/>
          </a:prstGeom>
        </p:spPr>
      </p:pic>
      <p:pic>
        <p:nvPicPr>
          <p:cNvPr id="9" name="Picture 8" descr="A screenshot of a food&#10;&#10;Description automatically generated">
            <a:extLst>
              <a:ext uri="{FF2B5EF4-FFF2-40B4-BE49-F238E27FC236}">
                <a16:creationId xmlns:a16="http://schemas.microsoft.com/office/drawing/2014/main" id="{FF924B09-A2CB-B055-8E08-94273161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99" y="39054"/>
            <a:ext cx="1639060" cy="3642357"/>
          </a:xfrm>
          <a:prstGeom prst="rect">
            <a:avLst/>
          </a:prstGeom>
        </p:spPr>
      </p:pic>
      <p:pic>
        <p:nvPicPr>
          <p:cNvPr id="11" name="Picture 10" descr="A screenshot of a food ordering app&#10;&#10;Description automatically generated">
            <a:extLst>
              <a:ext uri="{FF2B5EF4-FFF2-40B4-BE49-F238E27FC236}">
                <a16:creationId xmlns:a16="http://schemas.microsoft.com/office/drawing/2014/main" id="{760FC282-49E5-EA89-6891-9166881C2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52" y="39054"/>
            <a:ext cx="1639060" cy="3642357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48F0DE4F-4F36-51EF-D373-9B4A9312A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36" y="45773"/>
            <a:ext cx="1731188" cy="3589867"/>
          </a:xfrm>
          <a:prstGeom prst="rect">
            <a:avLst/>
          </a:prstGeom>
        </p:spPr>
      </p:pic>
      <p:pic>
        <p:nvPicPr>
          <p:cNvPr id="28" name="Picture 27" descr="A screenshot of a phone&#10;&#10;Description automatically generated">
            <a:extLst>
              <a:ext uri="{FF2B5EF4-FFF2-40B4-BE49-F238E27FC236}">
                <a16:creationId xmlns:a16="http://schemas.microsoft.com/office/drawing/2014/main" id="{D249C9A0-0C0C-4DD4-E3B5-FF3E9606C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9" y="3784600"/>
            <a:ext cx="1639060" cy="2908300"/>
          </a:xfrm>
          <a:prstGeom prst="rect">
            <a:avLst/>
          </a:prstGeom>
        </p:spPr>
      </p:pic>
      <p:pic>
        <p:nvPicPr>
          <p:cNvPr id="41" name="Picture 40" descr="A screenshot of a map&#10;&#10;Description automatically generated">
            <a:extLst>
              <a:ext uri="{FF2B5EF4-FFF2-40B4-BE49-F238E27FC236}">
                <a16:creationId xmlns:a16="http://schemas.microsoft.com/office/drawing/2014/main" id="{177CE8D2-BDD3-F0D9-7A35-46C3C35D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45" y="3784600"/>
            <a:ext cx="1575145" cy="2878398"/>
          </a:xfrm>
          <a:prstGeom prst="rect">
            <a:avLst/>
          </a:prstGeom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864F9E0-18A6-A618-9F67-5E2700C0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22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97D4-30DD-2922-E6D4-71A2E642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Реализация – </a:t>
            </a:r>
            <a:r>
              <a:rPr lang="en-US" dirty="0"/>
              <a:t>backend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1FC9B-8854-BFDC-4712-F57C775D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JWT</a:t>
            </a:r>
            <a:r>
              <a:rPr lang="bg-BG" dirty="0"/>
              <a:t> автентикация</a:t>
            </a:r>
          </a:p>
          <a:p>
            <a:r>
              <a:rPr lang="bg-BG" dirty="0"/>
              <a:t>Опресняване на достъп с токени</a:t>
            </a:r>
          </a:p>
          <a:p>
            <a:r>
              <a:rPr lang="ru-RU" dirty="0"/>
              <a:t>Контрол на достъпа, базиран на роли</a:t>
            </a:r>
          </a:p>
          <a:p>
            <a:r>
              <a:rPr lang="bg-BG" dirty="0"/>
              <a:t>Модулна архитектура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E33BEA-A1F3-935C-A5C1-7573B6B9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0" y="1270000"/>
            <a:ext cx="3162300" cy="434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D433-1A1B-DA34-8872-7B61899C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z="2800" smtClean="0"/>
              <a:t>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06608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4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396D21"/>
      </a:accent1>
      <a:accent2>
        <a:srgbClr val="FFF7E8"/>
      </a:accent2>
      <a:accent3>
        <a:srgbClr val="FCB22B"/>
      </a:accent3>
      <a:accent4>
        <a:srgbClr val="FCE4D4"/>
      </a:accent4>
      <a:accent5>
        <a:srgbClr val="973B38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199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Trebuchet MS</vt:lpstr>
      <vt:lpstr>Wingdings 3</vt:lpstr>
      <vt:lpstr>Facet</vt:lpstr>
      <vt:lpstr>Проектиране и разработка на мобилно приложение за поръчка на храна</vt:lpstr>
      <vt:lpstr>Мотивация</vt:lpstr>
      <vt:lpstr>Анализ на проблема</vt:lpstr>
      <vt:lpstr>Цел на разработка</vt:lpstr>
      <vt:lpstr>Избор на средства за реализация</vt:lpstr>
      <vt:lpstr>Архитектура - MVC</vt:lpstr>
      <vt:lpstr>Архитектура - MVVM</vt:lpstr>
      <vt:lpstr>Реализация – потребителски интерфейс</vt:lpstr>
      <vt:lpstr>Реализация – backend </vt:lpstr>
      <vt:lpstr>Реализация – база данни</vt:lpstr>
      <vt:lpstr>Проектиране и разработка на мобилно приложение за поръчка на храна</vt:lpstr>
      <vt:lpstr>БЛАГОДАРЯ ЗА ВНИМАНИЕТО</vt:lpstr>
      <vt:lpstr>Въпрос на рецензента</vt:lpstr>
      <vt:lpstr>Въпрос на рецензента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СТЕФАН ГЕНЧЕВ ГЕНЕВ КСТ 5к - 19623318</dc:creator>
  <cp:lastModifiedBy>СТЕФАН ГЕНЧЕВ ГЕНЕВ КСТ 5к - 19623318</cp:lastModifiedBy>
  <cp:revision>22</cp:revision>
  <dcterms:created xsi:type="dcterms:W3CDTF">2024-07-05T18:31:41Z</dcterms:created>
  <dcterms:modified xsi:type="dcterms:W3CDTF">2024-07-05T19:46:07Z</dcterms:modified>
</cp:coreProperties>
</file>